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4"/>
  </p:notesMasterIdLst>
  <p:sldIdLst>
    <p:sldId id="297" r:id="rId5"/>
    <p:sldId id="298" r:id="rId6"/>
    <p:sldId id="299" r:id="rId7"/>
    <p:sldId id="326" r:id="rId8"/>
    <p:sldId id="324" r:id="rId9"/>
    <p:sldId id="348" r:id="rId10"/>
    <p:sldId id="327" r:id="rId11"/>
    <p:sldId id="328" r:id="rId12"/>
    <p:sldId id="325" r:id="rId13"/>
    <p:sldId id="344" r:id="rId14"/>
    <p:sldId id="300" r:id="rId15"/>
    <p:sldId id="323" r:id="rId16"/>
    <p:sldId id="307" r:id="rId17"/>
    <p:sldId id="345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3" r:id="rId29"/>
    <p:sldId id="341" r:id="rId30"/>
    <p:sldId id="342" r:id="rId31"/>
    <p:sldId id="347" r:id="rId32"/>
    <p:sldId id="313" r:id="rId33"/>
  </p:sldIdLst>
  <p:sldSz cx="9144000" cy="5143500" type="screen16x9"/>
  <p:notesSz cx="6858000" cy="9144000"/>
  <p:embeddedFontLst>
    <p:embeddedFont>
      <p:font typeface="Anton" pitchFamily="2" charset="-18"/>
      <p:regular r:id="rId35"/>
    </p:embeddedFont>
    <p:embeddedFont>
      <p:font typeface="Fira Sans Condensed Light" panose="020B0403050000020004" pitchFamily="34" charset="0"/>
      <p:regular r:id="rId36"/>
      <p:bold r:id="rId37"/>
      <p:italic r:id="rId38"/>
      <p:boldItalic r:id="rId39"/>
    </p:embeddedFont>
    <p:embeddedFont>
      <p:font typeface="Josefin Slab" pitchFamily="2" charset="0"/>
      <p:regular r:id="rId40"/>
      <p:bold r:id="rId41"/>
      <p:italic r:id="rId42"/>
      <p:boldItalic r:id="rId43"/>
    </p:embeddedFont>
    <p:embeddedFont>
      <p:font typeface="Rajdhani" panose="020B0604020202020204" charset="-18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3315A-576E-44C1-98EA-AC3756F63E08}" v="163" dt="2021-04-01T09:53:01.848"/>
    <p1510:client id="{5715DD0B-FDDC-4B72-9BFE-917CA8474C59}" v="6" dt="2021-04-01T13:44:25.153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4EA3315A-576E-44C1-98EA-AC3756F63E08}"/>
    <pc:docChg chg="modSld">
      <pc:chgData name="Lakatos Róbert" userId="S::lakatos.robert@it.unideb.hu::ac7584ac-6032-46fd-a6c5-78fa5f88ad47" providerId="AD" clId="Web-{4EA3315A-576E-44C1-98EA-AC3756F63E08}" dt="2021-04-01T09:53:00.864" v="157" actId="20577"/>
      <pc:docMkLst>
        <pc:docMk/>
      </pc:docMkLst>
      <pc:sldChg chg="addSp delSp modSp">
        <pc:chgData name="Lakatos Róbert" userId="S::lakatos.robert@it.unideb.hu::ac7584ac-6032-46fd-a6c5-78fa5f88ad47" providerId="AD" clId="Web-{4EA3315A-576E-44C1-98EA-AC3756F63E08}" dt="2021-04-01T09:45:42.352" v="134"/>
        <pc:sldMkLst>
          <pc:docMk/>
          <pc:sldMk cId="3488893710" sldId="324"/>
        </pc:sldMkLst>
        <pc:spChg chg="del">
          <ac:chgData name="Lakatos Róbert" userId="S::lakatos.robert@it.unideb.hu::ac7584ac-6032-46fd-a6c5-78fa5f88ad47" providerId="AD" clId="Web-{4EA3315A-576E-44C1-98EA-AC3756F63E08}" dt="2021-04-01T09:44:21.584" v="4"/>
          <ac:spMkLst>
            <pc:docMk/>
            <pc:sldMk cId="3488893710" sldId="324"/>
            <ac:spMk id="4" creationId="{C096A927-9D9B-4FA8-93FE-C1E6E0DC82E2}"/>
          </ac:spMkLst>
        </pc:spChg>
        <pc:graphicFrameChg chg="add mod modGraphic">
          <ac:chgData name="Lakatos Róbert" userId="S::lakatos.robert@it.unideb.hu::ac7584ac-6032-46fd-a6c5-78fa5f88ad47" providerId="AD" clId="Web-{4EA3315A-576E-44C1-98EA-AC3756F63E08}" dt="2021-04-01T09:45:42.352" v="134"/>
          <ac:graphicFrameMkLst>
            <pc:docMk/>
            <pc:sldMk cId="3488893710" sldId="324"/>
            <ac:graphicFrameMk id="3" creationId="{BD44B5CC-98ED-48A7-AA77-DC149AF1099C}"/>
          </ac:graphicFrameMkLst>
        </pc:graphicFrameChg>
        <pc:picChg chg="del">
          <ac:chgData name="Lakatos Róbert" userId="S::lakatos.robert@it.unideb.hu::ac7584ac-6032-46fd-a6c5-78fa5f88ad47" providerId="AD" clId="Web-{4EA3315A-576E-44C1-98EA-AC3756F63E08}" dt="2021-04-01T09:44:08.943" v="0"/>
          <ac:picMkLst>
            <pc:docMk/>
            <pc:sldMk cId="3488893710" sldId="324"/>
            <ac:picMk id="7" creationId="{EE840E31-DE6F-4A80-96C3-875323A0D609}"/>
          </ac:picMkLst>
        </pc:picChg>
      </pc:sldChg>
      <pc:sldChg chg="modSp">
        <pc:chgData name="Lakatos Róbert" userId="S::lakatos.robert@it.unideb.hu::ac7584ac-6032-46fd-a6c5-78fa5f88ad47" providerId="AD" clId="Web-{4EA3315A-576E-44C1-98EA-AC3756F63E08}" dt="2021-04-01T09:47:09.354" v="144" actId="20577"/>
        <pc:sldMkLst>
          <pc:docMk/>
          <pc:sldMk cId="1433307898" sldId="330"/>
        </pc:sldMkLst>
        <pc:spChg chg="mod">
          <ac:chgData name="Lakatos Róbert" userId="S::lakatos.robert@it.unideb.hu::ac7584ac-6032-46fd-a6c5-78fa5f88ad47" providerId="AD" clId="Web-{4EA3315A-576E-44C1-98EA-AC3756F63E08}" dt="2021-04-01T09:47:09.354" v="144" actId="20577"/>
          <ac:spMkLst>
            <pc:docMk/>
            <pc:sldMk cId="1433307898" sldId="330"/>
            <ac:spMk id="113" creationId="{00000000-0000-0000-0000-000000000000}"/>
          </ac:spMkLst>
        </pc:spChg>
      </pc:sldChg>
      <pc:sldChg chg="addSp delSp modSp">
        <pc:chgData name="Lakatos Róbert" userId="S::lakatos.robert@it.unideb.hu::ac7584ac-6032-46fd-a6c5-78fa5f88ad47" providerId="AD" clId="Web-{4EA3315A-576E-44C1-98EA-AC3756F63E08}" dt="2021-04-01T09:53:00.864" v="157" actId="20577"/>
        <pc:sldMkLst>
          <pc:docMk/>
          <pc:sldMk cId="475688036" sldId="336"/>
        </pc:sldMkLst>
        <pc:spChg chg="mod">
          <ac:chgData name="Lakatos Róbert" userId="S::lakatos.robert@it.unideb.hu::ac7584ac-6032-46fd-a6c5-78fa5f88ad47" providerId="AD" clId="Web-{4EA3315A-576E-44C1-98EA-AC3756F63E08}" dt="2021-04-01T09:53:00.864" v="157" actId="20577"/>
          <ac:spMkLst>
            <pc:docMk/>
            <pc:sldMk cId="475688036" sldId="336"/>
            <ac:spMk id="4" creationId="{C096A927-9D9B-4FA8-93FE-C1E6E0DC82E2}"/>
          </ac:spMkLst>
        </pc:spChg>
        <pc:picChg chg="add mod">
          <ac:chgData name="Lakatos Róbert" userId="S::lakatos.robert@it.unideb.hu::ac7584ac-6032-46fd-a6c5-78fa5f88ad47" providerId="AD" clId="Web-{4EA3315A-576E-44C1-98EA-AC3756F63E08}" dt="2021-04-01T09:51:12.439" v="149" actId="1076"/>
          <ac:picMkLst>
            <pc:docMk/>
            <pc:sldMk cId="475688036" sldId="336"/>
            <ac:picMk id="2" creationId="{DDD16DFC-7B1A-4604-9E61-E64D0245DB08}"/>
          </ac:picMkLst>
        </pc:picChg>
        <pc:picChg chg="del">
          <ac:chgData name="Lakatos Róbert" userId="S::lakatos.robert@it.unideb.hu::ac7584ac-6032-46fd-a6c5-78fa5f88ad47" providerId="AD" clId="Web-{4EA3315A-576E-44C1-98EA-AC3756F63E08}" dt="2021-04-01T09:49:14.733" v="145"/>
          <ac:picMkLst>
            <pc:docMk/>
            <pc:sldMk cId="475688036" sldId="336"/>
            <ac:picMk id="5" creationId="{D670C1D2-51D7-424B-BE43-F86D912CCF65}"/>
          </ac:picMkLst>
        </pc:picChg>
      </pc:sldChg>
    </pc:docChg>
  </pc:docChgLst>
  <pc:docChgLst>
    <pc:chgData name="Bogacsovics Gergő" userId="S::bgeri74@unidebhu.onmicrosoft.com::1b3974f4-9adb-488c-8027-260dafc31672" providerId="AD" clId="Web-{5715DD0B-FDDC-4B72-9BFE-917CA8474C59}"/>
    <pc:docChg chg="modSld">
      <pc:chgData name="Bogacsovics Gergő" userId="S::bgeri74@unidebhu.onmicrosoft.com::1b3974f4-9adb-488c-8027-260dafc31672" providerId="AD" clId="Web-{5715DD0B-FDDC-4B72-9BFE-917CA8474C59}" dt="2021-04-01T13:44:21.965" v="3" actId="20577"/>
      <pc:docMkLst>
        <pc:docMk/>
      </pc:docMkLst>
      <pc:sldChg chg="modSp">
        <pc:chgData name="Bogacsovics Gergő" userId="S::bgeri74@unidebhu.onmicrosoft.com::1b3974f4-9adb-488c-8027-260dafc31672" providerId="AD" clId="Web-{5715DD0B-FDDC-4B72-9BFE-917CA8474C59}" dt="2021-04-01T13:43:07.105" v="2" actId="20577"/>
        <pc:sldMkLst>
          <pc:docMk/>
          <pc:sldMk cId="1433307898" sldId="330"/>
        </pc:sldMkLst>
        <pc:spChg chg="mod">
          <ac:chgData name="Bogacsovics Gergő" userId="S::bgeri74@unidebhu.onmicrosoft.com::1b3974f4-9adb-488c-8027-260dafc31672" providerId="AD" clId="Web-{5715DD0B-FDDC-4B72-9BFE-917CA8474C59}" dt="2021-04-01T13:43:07.105" v="2" actId="20577"/>
          <ac:spMkLst>
            <pc:docMk/>
            <pc:sldMk cId="1433307898" sldId="330"/>
            <ac:spMk id="113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5715DD0B-FDDC-4B72-9BFE-917CA8474C59}" dt="2021-04-01T13:44:21.965" v="3" actId="20577"/>
        <pc:sldMkLst>
          <pc:docMk/>
          <pc:sldMk cId="1272316987" sldId="341"/>
        </pc:sldMkLst>
        <pc:spChg chg="mod">
          <ac:chgData name="Bogacsovics Gergő" userId="S::bgeri74@unidebhu.onmicrosoft.com::1b3974f4-9adb-488c-8027-260dafc31672" providerId="AD" clId="Web-{5715DD0B-FDDC-4B72-9BFE-917CA8474C59}" dt="2021-04-01T13:44:21.965" v="3" actId="20577"/>
          <ac:spMkLst>
            <pc:docMk/>
            <pc:sldMk cId="1272316987" sldId="341"/>
            <ac:spMk id="1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76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2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359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6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3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608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95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7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844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64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89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790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37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630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65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400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83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70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66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3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90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78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0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ubs/glove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GloVe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47666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4678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 err="1">
                <a:solidFill>
                  <a:srgbClr val="F2F2F2"/>
                </a:solidFill>
              </a:rPr>
              <a:t>GloVe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</a:t>
            </a:r>
            <a:r>
              <a:rPr lang="hu-HU" sz="1500" dirty="0" err="1">
                <a:solidFill>
                  <a:srgbClr val="F2F2F2"/>
                </a:solidFill>
              </a:rPr>
              <a:t>GloVe</a:t>
            </a:r>
            <a:r>
              <a:rPr lang="hu-HU" sz="1500" dirty="0">
                <a:solidFill>
                  <a:srgbClr val="F2F2F2"/>
                </a:solidFill>
              </a:rPr>
              <a:t> egy felügyelet nélküli tanulási algoritmus a szavak vektorábrázoláshoz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megvalósítás a tanuló adathalmazban lévő szavak előfordulási gyakoriságán alapszik</a:t>
            </a: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technikát a </a:t>
            </a:r>
            <a:r>
              <a:rPr lang="hu-HU" sz="1500" dirty="0" err="1">
                <a:solidFill>
                  <a:srgbClr val="F2F2F2"/>
                </a:solidFill>
              </a:rPr>
              <a:t>stanford</a:t>
            </a:r>
            <a:r>
              <a:rPr lang="hu-HU" sz="1500" dirty="0">
                <a:solidFill>
                  <a:srgbClr val="F2F2F2"/>
                </a:solidFill>
              </a:rPr>
              <a:t> egyetem kutató dolgozták ki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https://nlp.stanford.edu/projects/glove/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  <a:hlinkClick r:id="rId4"/>
              </a:rPr>
              <a:t>https://nlp.stanford.edu/pubs/glove.pdf</a:t>
            </a: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Mára elavultnak számít viszont első jelentős munka amely a szemantikai jelentést vektoriális módon akarja leírni</a:t>
            </a:r>
          </a:p>
        </p:txBody>
      </p:sp>
    </p:spTree>
    <p:extLst>
      <p:ext uri="{BB962C8B-B14F-4D97-AF65-F5344CB8AC3E}">
        <p14:creationId xmlns:p14="http://schemas.microsoft.com/office/powerpoint/2010/main" val="39661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GloVe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https://nlp.stanford.edu/pubs/glove.pdf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9F849C-5563-45D5-9CD1-D26CD618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66" y="1951881"/>
            <a:ext cx="6902268" cy="15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GENSIM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6647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Word2Vec és </a:t>
            </a:r>
            <a:r>
              <a:rPr lang="hu-HU" dirty="0" err="1"/>
              <a:t>Fasttext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47666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405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Word2Vec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/>
              <a:t>A Word2Vec egy olyan szóbeágyazási technika amely szavakhoz vektorokat rendel oly módon, hogy az egymáshoz közel lévő szavak </a:t>
            </a:r>
            <a:r>
              <a:rPr lang="hu-HU" sz="1500" dirty="0" err="1"/>
              <a:t>szemantikailag</a:t>
            </a:r>
            <a:r>
              <a:rPr lang="hu-HU" sz="1500" dirty="0"/>
              <a:t> hasonlóak legyenek.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Az architektúra mind </a:t>
            </a:r>
            <a:r>
              <a:rPr lang="hu-HU" sz="1600" dirty="0" err="1">
                <a:solidFill>
                  <a:srgbClr val="F2F2F2"/>
                </a:solidFill>
              </a:rPr>
              <a:t>skip-gram</a:t>
            </a:r>
            <a:r>
              <a:rPr lang="hu-HU" sz="1600" dirty="0">
                <a:solidFill>
                  <a:srgbClr val="F2F2F2"/>
                </a:solidFill>
              </a:rPr>
              <a:t> mind CBOW technikákkal működik. Tulajdonképpen ezeket terjeszti ki, ezeket ágyazza be neurális architektúrába.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megoldást a Google munkatársai fejlesztik ki Thomas </a:t>
            </a:r>
            <a:r>
              <a:rPr lang="hu-HU" sz="1600" dirty="0" err="1">
                <a:solidFill>
                  <a:srgbClr val="F2F2F2"/>
                </a:solidFill>
              </a:rPr>
              <a:t>Mikolov</a:t>
            </a:r>
            <a:r>
              <a:rPr lang="hu-HU" sz="1600" dirty="0">
                <a:solidFill>
                  <a:srgbClr val="F2F2F2"/>
                </a:solidFill>
              </a:rPr>
              <a:t> vezetésével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  <a:hlinkClick r:id="rId3"/>
              </a:rPr>
              <a:t>https://arxiv.org/pdf/1301.3781.pdf</a:t>
            </a: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0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https://arxiv.org/pdf/1301.3781.pdf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34179B4-99C8-4992-ADBF-5D963AF1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336" y="1268451"/>
            <a:ext cx="5063327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D9F5276-25E9-49EC-B8DF-FC3287B8D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1919287"/>
            <a:ext cx="55149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956E53-57B2-4CAA-81DF-0BC68911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624612"/>
            <a:ext cx="5372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DE847F6-BB42-435D-9E7E-46AD85A1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2100262"/>
            <a:ext cx="38957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D25D9C-6CD6-4711-ACE2-B7B4ECAB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1624012"/>
            <a:ext cx="5362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6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1200" dirty="0">
                <a:solidFill>
                  <a:schemeClr val="tx2"/>
                </a:solidFill>
                <a:latin typeface="Fira Sans Condensed Light"/>
              </a:rPr>
              <a:t>Forrás: </a:t>
            </a:r>
            <a:r>
              <a:rPr lang="hu-HU" sz="1200" dirty="0">
                <a:solidFill>
                  <a:schemeClr val="tx2"/>
                </a:solidFill>
              </a:rPr>
              <a:t>https://www.researchgate.net/figure/CBOW-and-Skip-gram-models-architecture-1_fig1_319954363</a:t>
            </a:r>
            <a:endParaRPr lang="hu-HU" sz="1200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pic>
        <p:nvPicPr>
          <p:cNvPr id="2" name="Kép 2">
            <a:extLst>
              <a:ext uri="{FF2B5EF4-FFF2-40B4-BE49-F238E27FC236}">
                <a16:creationId xmlns:a16="http://schemas.microsoft.com/office/drawing/2014/main" id="{DDD16DFC-7B1A-4604-9E61-E64D0245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95" y="1234541"/>
            <a:ext cx="5314949" cy="31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EC0A80-2FA6-4D0C-8592-EAFC2011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73" y="1225606"/>
            <a:ext cx="5227453" cy="32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7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8461E16-5A09-47F2-958B-246FC2FB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585" y="1295429"/>
            <a:ext cx="3620829" cy="31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3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1EBFB94-F2F6-4925-AA27-DFDA87C5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62137"/>
            <a:ext cx="57340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2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Word2Vec, </a:t>
            </a:r>
            <a:r>
              <a:rPr lang="hu-HU" sz="8800" dirty="0" err="1"/>
              <a:t>Fasttext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268822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Word2Vec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/>
              <a:t>Előnyei: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/>
              <a:t>A Word2Vec előnye, hogy egy kvázi egyszerű </a:t>
            </a:r>
            <a:r>
              <a:rPr lang="hu-HU" sz="1500" dirty="0" err="1"/>
              <a:t>model</a:t>
            </a:r>
            <a:r>
              <a:rPr lang="hu-HU" sz="1500" dirty="0"/>
              <a:t>-el neurális hálózatok képességeit felhasználva készíthetünk viszonylag jó minőség beágyazott vektortereket.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</a:t>
            </a:r>
            <a:r>
              <a:rPr lang="hu-HU" sz="1600" dirty="0" err="1">
                <a:solidFill>
                  <a:srgbClr val="F2F2F2"/>
                </a:solidFill>
              </a:rPr>
              <a:t>model</a:t>
            </a:r>
            <a:r>
              <a:rPr lang="hu-HU" sz="1600" dirty="0">
                <a:solidFill>
                  <a:srgbClr val="F2F2F2"/>
                </a:solidFill>
              </a:rPr>
              <a:t> képes </a:t>
            </a:r>
            <a:r>
              <a:rPr lang="hu-HU" sz="1600" dirty="0" err="1">
                <a:solidFill>
                  <a:srgbClr val="F2F2F2"/>
                </a:solidFill>
              </a:rPr>
              <a:t>architektúrális</a:t>
            </a:r>
            <a:r>
              <a:rPr lang="hu-HU" sz="1600" dirty="0">
                <a:solidFill>
                  <a:srgbClr val="F2F2F2"/>
                </a:solidFill>
              </a:rPr>
              <a:t> szinten összeépülni más neurális architektúrákkal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700" dirty="0">
                <a:solidFill>
                  <a:srgbClr val="F2F2F2"/>
                </a:solidFill>
              </a:rPr>
              <a:t>Hátrányai: Elsősorban szavak szintjén működik</a:t>
            </a:r>
            <a:endParaRPr lang="hu-HU" sz="18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1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 err="1">
                <a:solidFill>
                  <a:srgbClr val="F2F2F2"/>
                </a:solidFill>
              </a:rPr>
              <a:t>Fasttext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A </a:t>
            </a:r>
            <a:r>
              <a:rPr lang="hu-HU" sz="1600" dirty="0" err="1"/>
              <a:t>FastText</a:t>
            </a:r>
            <a:r>
              <a:rPr lang="hu-HU" sz="1600" dirty="0"/>
              <a:t> a Word2Vec kiterjesztése, amelyet a Facebook 2016-ban javasolt. Ahelyett, hogy az egyes szavakat betáplálnánk a Neurális hálózatba, a </a:t>
            </a:r>
            <a:r>
              <a:rPr lang="hu-HU" sz="1600" dirty="0" err="1"/>
              <a:t>FastText</a:t>
            </a:r>
            <a:r>
              <a:rPr lang="hu-HU" sz="1600" dirty="0"/>
              <a:t> több n-grammra bontja a szavakat.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600" dirty="0"/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Például az alma szó három grammja az </a:t>
            </a:r>
            <a:r>
              <a:rPr lang="hu-HU" sz="1600" b="1" dirty="0"/>
              <a:t>app</a:t>
            </a:r>
            <a:r>
              <a:rPr lang="hu-HU" sz="1600" dirty="0"/>
              <a:t>, a </a:t>
            </a:r>
            <a:r>
              <a:rPr lang="hu-HU" sz="1600" b="1" dirty="0" err="1"/>
              <a:t>ppl</a:t>
            </a:r>
            <a:r>
              <a:rPr lang="hu-HU" sz="1600" dirty="0"/>
              <a:t> és a </a:t>
            </a:r>
            <a:r>
              <a:rPr lang="hu-HU" sz="1600" b="1" dirty="0" err="1"/>
              <a:t>ple</a:t>
            </a:r>
            <a:r>
              <a:rPr lang="hu-HU" sz="1600" dirty="0"/>
              <a:t> (figyelmen kívül hagyva a szavak határainak kezdetét és végét). Az alma beágyazási vektorra szó minden n-grammjának összege lesz.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600" dirty="0"/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A neurális hálózat tanítása után olyan beágyazásokkal rendelkezünk majd az összes n-grammra vonatkozóan, amely a tanuló adatkészletre vonatkozik. Így a ritka szavak megfelelően ábrázolhatók, mivel nagyon valószínű, hogy n-grammjuk egy része más szavakkal is megjelenik.</a:t>
            </a: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75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Célunk, hogy a szavakat beágyazzuk egy olyan vektortérbe ahol a vektorok közötti szemantikai kapcsolatok mérhetőek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beágyazáshoz különféle technikák léteznek: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Glove</a:t>
            </a:r>
            <a:r>
              <a:rPr lang="hu-HU" sz="1500" dirty="0">
                <a:solidFill>
                  <a:srgbClr val="F2F2F2"/>
                </a:solidFill>
              </a:rPr>
              <a:t>: Statisztikai megoldás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Word2Vec: neurális háló alapú megoldás egyszerű szó tagolással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Fasttext</a:t>
            </a:r>
            <a:r>
              <a:rPr lang="hu-HU" sz="1500" dirty="0">
                <a:solidFill>
                  <a:srgbClr val="F2F2F2"/>
                </a:solidFill>
              </a:rPr>
              <a:t>: Neurális háló alapú speciális szó tagolással</a:t>
            </a:r>
          </a:p>
        </p:txBody>
      </p:sp>
    </p:spTree>
    <p:extLst>
      <p:ext uri="{BB962C8B-B14F-4D97-AF65-F5344CB8AC3E}">
        <p14:creationId xmlns:p14="http://schemas.microsoft.com/office/powerpoint/2010/main" val="210187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en-US" sz="1500" dirty="0">
                <a:solidFill>
                  <a:srgbClr val="F2F2F2"/>
                </a:solidFill>
              </a:rPr>
              <a:t>Word embedding </a:t>
            </a:r>
            <a:r>
              <a:rPr lang="en-US" sz="1500" dirty="0" err="1">
                <a:solidFill>
                  <a:srgbClr val="F2F2F2"/>
                </a:solidFill>
              </a:rPr>
              <a:t>technikák</a:t>
            </a:r>
            <a:endParaRPr lang="hu-HU" sz="15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GloVe</a:t>
            </a:r>
            <a:r>
              <a:rPr lang="hu-HU" sz="1400" dirty="0">
                <a:solidFill>
                  <a:srgbClr val="F2F2F2"/>
                </a:solidFill>
              </a:rPr>
              <a:t> (</a:t>
            </a:r>
            <a:r>
              <a:rPr lang="en-US" sz="1400" dirty="0"/>
              <a:t>Global Vectors for Word Representation</a:t>
            </a:r>
            <a:r>
              <a:rPr lang="hu-HU" sz="1400" dirty="0"/>
              <a:t>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Word2Vec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Fasttext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PROBLÉMÁK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One</a:t>
            </a:r>
            <a:r>
              <a:rPr lang="hu-HU" sz="3200" dirty="0"/>
              <a:t>-hot</a:t>
            </a:r>
            <a:endParaRPr sz="3000" dirty="0">
              <a:solidFill>
                <a:srgbClr val="F3F3F3"/>
              </a:solidFill>
            </a:endParaRPr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BD44B5CC-98ED-48A7-AA77-DC149AF10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7124"/>
              </p:ext>
            </p:extLst>
          </p:nvPr>
        </p:nvGraphicFramePr>
        <p:xfrm>
          <a:off x="1265464" y="1173616"/>
          <a:ext cx="7049611" cy="2990168"/>
        </p:xfrm>
        <a:graphic>
          <a:graphicData uri="http://schemas.openxmlformats.org/drawingml/2006/table">
            <a:tbl>
              <a:tblPr firstRow="1" bandRow="1">
                <a:tableStyleId>{9354264C-7E48-475C-8271-2A0E50FFD3DD}</a:tableStyleId>
              </a:tblPr>
              <a:tblGrid>
                <a:gridCol w="998175">
                  <a:extLst>
                    <a:ext uri="{9D8B030D-6E8A-4147-A177-3AD203B41FA5}">
                      <a16:colId xmlns:a16="http://schemas.microsoft.com/office/drawing/2014/main" val="2871444520"/>
                    </a:ext>
                  </a:extLst>
                </a:gridCol>
                <a:gridCol w="1060561">
                  <a:extLst>
                    <a:ext uri="{9D8B030D-6E8A-4147-A177-3AD203B41FA5}">
                      <a16:colId xmlns:a16="http://schemas.microsoft.com/office/drawing/2014/main" val="4040544571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683001046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1205467666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2960209891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4038198352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3264735738"/>
                    </a:ext>
                  </a:extLst>
                </a:gridCol>
              </a:tblGrid>
              <a:tr h="946636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Állatok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Macska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Teknős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6692663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5698703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Macska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5820561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Teknős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1493710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070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89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One</a:t>
            </a:r>
            <a:r>
              <a:rPr lang="hu-HU" sz="3200" dirty="0"/>
              <a:t>-hot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</a:t>
            </a:r>
            <a:r>
              <a:rPr lang="en-US" dirty="0">
                <a:solidFill>
                  <a:schemeClr val="tx2"/>
                </a:solidFill>
                <a:latin typeface="Fira Sans Condensed Light" panose="020B0604020202020204" charset="0"/>
              </a:rPr>
              <a:t>Deep Learning with Python, FRANÇOIS CHOLLET, 2018 by Manning Publications Co. All rights reserved.</a:t>
            </a:r>
            <a:endParaRPr lang="hu-HU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0E67D65-6508-4C82-BAB8-6A5D64FF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64" y="1209026"/>
            <a:ext cx="2935271" cy="32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3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Szavak és környezetük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B02984E-709E-408E-A223-86EDAA20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696050"/>
            <a:ext cx="3829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Szavak és környezetük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CA99F3C-68F1-457C-ADC6-AD6DA60D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284370"/>
            <a:ext cx="5105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0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CBOW és </a:t>
            </a:r>
            <a:r>
              <a:rPr lang="hu-HU" sz="3200" dirty="0" err="1"/>
              <a:t>Skip-gram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CF9AAA0-0F31-4763-B1FD-89A7AB78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1262662"/>
            <a:ext cx="53054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164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82E34A-2E88-493C-BF90-8424FCB91E7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484C39-1D13-464B-A911-1C55AE960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577</Words>
  <Application>Microsoft Office PowerPoint</Application>
  <PresentationFormat>On-screen Show (16:9)</PresentationFormat>
  <Paragraphs>120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Fira Sans Condensed Light</vt:lpstr>
      <vt:lpstr>Advent Pro Light</vt:lpstr>
      <vt:lpstr>Anton</vt:lpstr>
      <vt:lpstr>Josefin Slab</vt:lpstr>
      <vt:lpstr>Rajdhani</vt:lpstr>
      <vt:lpstr>Arial</vt:lpstr>
      <vt:lpstr>Ai Tech Agency by Slidesgo</vt:lpstr>
      <vt:lpstr>AI &amp; NLP</vt:lpstr>
      <vt:lpstr>TÉMÁK</vt:lpstr>
      <vt:lpstr>TÉMÁK</vt:lpstr>
      <vt:lpstr>PROBLÉMÁK</vt:lpstr>
      <vt:lpstr>One-hot</vt:lpstr>
      <vt:lpstr>One-hot</vt:lpstr>
      <vt:lpstr>Szavak és környezetük</vt:lpstr>
      <vt:lpstr>Szavak és környezetük</vt:lpstr>
      <vt:lpstr>CBOW és Skip-gram</vt:lpstr>
      <vt:lpstr>GloVe</vt:lpstr>
      <vt:lpstr>GloVe</vt:lpstr>
      <vt:lpstr>GloVe</vt:lpstr>
      <vt:lpstr>DEMO #1 GENSIM</vt:lpstr>
      <vt:lpstr>Word2Vec és Fasttext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DEMO #2 Word2Vec, Fasttext</vt:lpstr>
      <vt:lpstr>Word2Vec</vt:lpstr>
      <vt:lpstr>Fasttext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38</cp:revision>
  <dcterms:modified xsi:type="dcterms:W3CDTF">2022-10-17T12:52:37Z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